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4" r:id="rId2"/>
    <p:sldId id="372" r:id="rId3"/>
    <p:sldId id="435" r:id="rId4"/>
    <p:sldId id="328" r:id="rId5"/>
    <p:sldId id="436" r:id="rId6"/>
    <p:sldId id="397" r:id="rId7"/>
    <p:sldId id="373" r:id="rId8"/>
    <p:sldId id="323" r:id="rId9"/>
    <p:sldId id="299" r:id="rId10"/>
    <p:sldId id="324" r:id="rId11"/>
    <p:sldId id="276" r:id="rId12"/>
    <p:sldId id="325" r:id="rId13"/>
    <p:sldId id="398" r:id="rId14"/>
    <p:sldId id="420" r:id="rId15"/>
    <p:sldId id="486" r:id="rId16"/>
    <p:sldId id="487" r:id="rId17"/>
    <p:sldId id="488" r:id="rId18"/>
    <p:sldId id="489" r:id="rId19"/>
    <p:sldId id="490" r:id="rId20"/>
    <p:sldId id="491" r:id="rId21"/>
    <p:sldId id="393" r:id="rId22"/>
    <p:sldId id="437" r:id="rId23"/>
    <p:sldId id="412" r:id="rId24"/>
    <p:sldId id="438" r:id="rId25"/>
    <p:sldId id="43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d13\Desktop\Oxy-D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87242495276"/>
          <c:y val="2.6310500778067712E-2"/>
          <c:w val="0.82112780133252605"/>
          <c:h val="0.7694233256960679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Sheet1!$A$2:$A$26</c:f>
              <c:numCache>
                <c:formatCode>General</c:formatCode>
                <c:ptCount val="2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</c:numCache>
            </c:numRef>
          </c:xVal>
          <c:yVal>
            <c:numRef>
              <c:f>Sheet1!$C$2:$C$26</c:f>
              <c:numCache>
                <c:formatCode>General</c:formatCode>
                <c:ptCount val="25"/>
                <c:pt idx="0">
                  <c:v>26.89</c:v>
                </c:pt>
                <c:pt idx="1">
                  <c:v>25.390999999999988</c:v>
                </c:pt>
                <c:pt idx="2">
                  <c:v>24.981999999999982</c:v>
                </c:pt>
                <c:pt idx="3">
                  <c:v>24.744999999999987</c:v>
                </c:pt>
                <c:pt idx="4">
                  <c:v>24.506</c:v>
                </c:pt>
                <c:pt idx="5">
                  <c:v>24.494999999999987</c:v>
                </c:pt>
                <c:pt idx="6">
                  <c:v>24.346</c:v>
                </c:pt>
                <c:pt idx="7">
                  <c:v>24.114000000000207</c:v>
                </c:pt>
                <c:pt idx="8">
                  <c:v>24.153000000000031</c:v>
                </c:pt>
                <c:pt idx="9">
                  <c:v>23.928999999999796</c:v>
                </c:pt>
                <c:pt idx="10">
                  <c:v>23.885999999999925</c:v>
                </c:pt>
                <c:pt idx="11">
                  <c:v>23.924999999999986</c:v>
                </c:pt>
                <c:pt idx="12">
                  <c:v>23.82400000000003</c:v>
                </c:pt>
                <c:pt idx="13">
                  <c:v>23.653000000000031</c:v>
                </c:pt>
                <c:pt idx="14">
                  <c:v>23.756</c:v>
                </c:pt>
                <c:pt idx="15">
                  <c:v>23.431999999999999</c:v>
                </c:pt>
                <c:pt idx="16">
                  <c:v>23.384999999999987</c:v>
                </c:pt>
                <c:pt idx="17">
                  <c:v>23.402999999999825</c:v>
                </c:pt>
                <c:pt idx="18">
                  <c:v>23.35900000000003</c:v>
                </c:pt>
                <c:pt idx="19">
                  <c:v>23.376000000000001</c:v>
                </c:pt>
                <c:pt idx="20">
                  <c:v>23.244999999999987</c:v>
                </c:pt>
                <c:pt idx="21">
                  <c:v>23.291999999999987</c:v>
                </c:pt>
                <c:pt idx="22">
                  <c:v>23.331000000000031</c:v>
                </c:pt>
                <c:pt idx="23">
                  <c:v>23.2</c:v>
                </c:pt>
                <c:pt idx="24">
                  <c:v>23.201000000000001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39552"/>
        <c:axId val="30841472"/>
      </c:scatterChart>
      <c:valAx>
        <c:axId val="30839552"/>
        <c:scaling>
          <c:orientation val="minMax"/>
          <c:max val="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(a) Time in minutes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in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0841472"/>
        <c:crosses val="autoZero"/>
        <c:crossBetween val="midCat"/>
        <c:minorUnit val="5"/>
      </c:valAx>
      <c:valAx>
        <c:axId val="30841472"/>
        <c:scaling>
          <c:orientation val="minMax"/>
          <c:max val="3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="1" i="0" u="none" strike="noStrike" baseline="0"/>
                  <a:t>IFT(mN/m)</a:t>
                </a:r>
                <a:endParaRPr lang="en-US" sz="1400"/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083955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Sheet1!$A$2:$A$52</c:f>
              <c:numCache>
                <c:formatCode>General</c:formatCode>
                <c:ptCount val="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25.401999999999987</c:v>
                </c:pt>
                <c:pt idx="1">
                  <c:v>25.327999999999999</c:v>
                </c:pt>
                <c:pt idx="2">
                  <c:v>24.855</c:v>
                </c:pt>
                <c:pt idx="3">
                  <c:v>24.783999999999882</c:v>
                </c:pt>
                <c:pt idx="4">
                  <c:v>25.015000000000001</c:v>
                </c:pt>
                <c:pt idx="5">
                  <c:v>24.547999999999988</c:v>
                </c:pt>
                <c:pt idx="6">
                  <c:v>24.157000000000131</c:v>
                </c:pt>
                <c:pt idx="7">
                  <c:v>23.893000000000001</c:v>
                </c:pt>
                <c:pt idx="8">
                  <c:v>24.419</c:v>
                </c:pt>
                <c:pt idx="9">
                  <c:v>24.195</c:v>
                </c:pt>
                <c:pt idx="10">
                  <c:v>24.082999999999796</c:v>
                </c:pt>
                <c:pt idx="11">
                  <c:v>23.803000000000001</c:v>
                </c:pt>
                <c:pt idx="12">
                  <c:v>23.855</c:v>
                </c:pt>
                <c:pt idx="13">
                  <c:v>23.86</c:v>
                </c:pt>
                <c:pt idx="14">
                  <c:v>23.43</c:v>
                </c:pt>
                <c:pt idx="15">
                  <c:v>23.83600000000003</c:v>
                </c:pt>
                <c:pt idx="16">
                  <c:v>23.547999999999988</c:v>
                </c:pt>
                <c:pt idx="17">
                  <c:v>23.550999999999988</c:v>
                </c:pt>
                <c:pt idx="18">
                  <c:v>23.302</c:v>
                </c:pt>
                <c:pt idx="19">
                  <c:v>23.591000000000001</c:v>
                </c:pt>
                <c:pt idx="20">
                  <c:v>23.584</c:v>
                </c:pt>
                <c:pt idx="21">
                  <c:v>23.538</c:v>
                </c:pt>
                <c:pt idx="22">
                  <c:v>23.387999999999987</c:v>
                </c:pt>
                <c:pt idx="23">
                  <c:v>23.277999999999999</c:v>
                </c:pt>
                <c:pt idx="24">
                  <c:v>23.197000000000031</c:v>
                </c:pt>
                <c:pt idx="25">
                  <c:v>23.18</c:v>
                </c:pt>
                <c:pt idx="26">
                  <c:v>23.154000000000106</c:v>
                </c:pt>
                <c:pt idx="27">
                  <c:v>23.065999999999882</c:v>
                </c:pt>
                <c:pt idx="28">
                  <c:v>23.201999999999988</c:v>
                </c:pt>
                <c:pt idx="29">
                  <c:v>22.866</c:v>
                </c:pt>
                <c:pt idx="30">
                  <c:v>22.951999999999988</c:v>
                </c:pt>
                <c:pt idx="31">
                  <c:v>22.881</c:v>
                </c:pt>
                <c:pt idx="32">
                  <c:v>22.779999999999987</c:v>
                </c:pt>
                <c:pt idx="33">
                  <c:v>22.84</c:v>
                </c:pt>
                <c:pt idx="34">
                  <c:v>22.857000000000031</c:v>
                </c:pt>
                <c:pt idx="35">
                  <c:v>22.645</c:v>
                </c:pt>
                <c:pt idx="36">
                  <c:v>22.654000000000106</c:v>
                </c:pt>
                <c:pt idx="37">
                  <c:v>22.794999999999987</c:v>
                </c:pt>
                <c:pt idx="38">
                  <c:v>22.550999999999988</c:v>
                </c:pt>
                <c:pt idx="39">
                  <c:v>22.553999999999988</c:v>
                </c:pt>
                <c:pt idx="40">
                  <c:v>22.637000000000207</c:v>
                </c:pt>
                <c:pt idx="41">
                  <c:v>22.547999999999988</c:v>
                </c:pt>
                <c:pt idx="42">
                  <c:v>22.486999999999792</c:v>
                </c:pt>
                <c:pt idx="43">
                  <c:v>22.474</c:v>
                </c:pt>
                <c:pt idx="44">
                  <c:v>22.552</c:v>
                </c:pt>
                <c:pt idx="45">
                  <c:v>22.463999999999825</c:v>
                </c:pt>
                <c:pt idx="46">
                  <c:v>22.404999999999987</c:v>
                </c:pt>
                <c:pt idx="47">
                  <c:v>22.357000000000031</c:v>
                </c:pt>
                <c:pt idx="48">
                  <c:v>22.503</c:v>
                </c:pt>
                <c:pt idx="49">
                  <c:v>22.387</c:v>
                </c:pt>
                <c:pt idx="50">
                  <c:v>22.503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65664"/>
        <c:axId val="31310208"/>
      </c:scatterChart>
      <c:valAx>
        <c:axId val="30865664"/>
        <c:scaling>
          <c:orientation val="minMax"/>
          <c:max val="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 (b) Time in minutes</a:t>
                </a:r>
              </a:p>
            </c:rich>
          </c:tx>
          <c:layout>
            <c:manualLayout>
              <c:xMode val="edge"/>
              <c:yMode val="edge"/>
              <c:x val="0.43321248906387289"/>
              <c:y val="0.90452940273299598"/>
            </c:manualLayout>
          </c:layout>
          <c:overlay val="0"/>
        </c:title>
        <c:numFmt formatCode="General" sourceLinked="1"/>
        <c:majorTickMark val="cross"/>
        <c:minorTickMark val="in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1310208"/>
        <c:crosses val="autoZero"/>
        <c:crossBetween val="midCat"/>
        <c:majorUnit val="15"/>
        <c:minorUnit val="5"/>
      </c:valAx>
      <c:valAx>
        <c:axId val="31310208"/>
        <c:scaling>
          <c:orientation val="minMax"/>
          <c:max val="3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IFT(mN/m)</a:t>
                </a:r>
              </a:p>
            </c:rich>
          </c:tx>
          <c:layout>
            <c:manualLayout>
              <c:xMode val="edge"/>
              <c:yMode val="edge"/>
              <c:x val="2.2569444444444406E-2"/>
              <c:y val="0.36329529730769738"/>
            </c:manualLayout>
          </c:layout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08656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Inversion</a:t>
            </a:r>
            <a:r>
              <a:rPr lang="en-US" sz="2400" baseline="0" dirty="0"/>
              <a:t> Molar </a:t>
            </a:r>
            <a:r>
              <a:rPr lang="en-US" sz="2400" dirty="0"/>
              <a:t>Concentration</a:t>
            </a:r>
            <a:r>
              <a:rPr lang="en-US" sz="2400" baseline="0" dirty="0"/>
              <a:t> of Na</a:t>
            </a:r>
            <a:r>
              <a:rPr lang="en-US" sz="2400" baseline="30000" dirty="0"/>
              <a:t>+</a:t>
            </a:r>
            <a:r>
              <a:rPr lang="en-US" sz="2400" baseline="0" dirty="0"/>
              <a:t> </a:t>
            </a:r>
            <a:endParaRPr lang="en-US" sz="2400" dirty="0"/>
          </a:p>
        </c:rich>
      </c:tx>
      <c:layout>
        <c:manualLayout>
          <c:xMode val="edge"/>
          <c:yMode val="edge"/>
          <c:x val="0.23702063618194524"/>
          <c:y val="1.3560804899387621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40538000435562"/>
          <c:y val="3.7725284339457571E-2"/>
          <c:w val="0.82469942348909686"/>
          <c:h val="0.8011545459472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NaOH</c:v>
                </c:pt>
              </c:strCache>
            </c:strRef>
          </c:tx>
          <c:xVal>
            <c:numRef>
              <c:f>Sheet1!$K$2:$K$5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</c:numCache>
            </c:numRef>
          </c:xVal>
          <c:yVal>
            <c:numRef>
              <c:f>Sheet1!$R$2:$R$5</c:f>
              <c:numCache>
                <c:formatCode>General</c:formatCode>
                <c:ptCount val="4"/>
                <c:pt idx="0">
                  <c:v>0.17500000000000004</c:v>
                </c:pt>
                <c:pt idx="1">
                  <c:v>0.2250000000000002</c:v>
                </c:pt>
                <c:pt idx="2">
                  <c:v>0.2250000000000002</c:v>
                </c:pt>
                <c:pt idx="3">
                  <c:v>0.27500000000000002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Na2CO3</c:v>
                </c:pt>
              </c:strCache>
            </c:strRef>
          </c:tx>
          <c:xVal>
            <c:numRef>
              <c:f>Sheet1!$K$2:$K$5</c:f>
              <c:numCache>
                <c:formatCode>General</c:formatCode>
                <c:ptCount val="4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</c:numCache>
            </c:numRef>
          </c:xVal>
          <c:yVal>
            <c:numRef>
              <c:f>Sheet1!$N$2:$N$5</c:f>
              <c:numCache>
                <c:formatCode>General</c:formatCode>
                <c:ptCount val="4"/>
                <c:pt idx="0">
                  <c:v>0.42500000000000032</c:v>
                </c:pt>
                <c:pt idx="1">
                  <c:v>0.42500000000000032</c:v>
                </c:pt>
                <c:pt idx="2">
                  <c:v>0.42500000000000032</c:v>
                </c:pt>
                <c:pt idx="3">
                  <c:v>0.42500000000000032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Sheet1!$B$1</c:f>
              <c:strCache>
                <c:ptCount val="1"/>
                <c:pt idx="0">
                  <c:v>NaCl</c:v>
                </c:pt>
              </c:strCache>
            </c:strRef>
          </c:tx>
          <c:xVal>
            <c:numRef>
              <c:f>Sheet1!$K$3:$K$5</c:f>
              <c:numCache>
                <c:formatCode>General</c:formatCode>
                <c:ptCount val="3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Sheet1!$M$3:$M$5</c:f>
              <c:numCache>
                <c:formatCode>General</c:formatCode>
                <c:ptCount val="3"/>
                <c:pt idx="0">
                  <c:v>0.21400000000000022</c:v>
                </c:pt>
                <c:pt idx="1">
                  <c:v>0.21400000000000022</c:v>
                </c:pt>
                <c:pt idx="2">
                  <c:v>0.21400000000000022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178112"/>
        <c:axId val="89180032"/>
      </c:scatterChart>
      <c:valAx>
        <c:axId val="89178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b="1" i="0" baseline="0" dirty="0"/>
                  <a:t>Surfactant concentration, WOR~1,  130°F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23051361699053668"/>
              <c:y val="0.913736924188824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9180032"/>
        <c:crosses val="autoZero"/>
        <c:crossBetween val="midCat"/>
      </c:valAx>
      <c:valAx>
        <c:axId val="891800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dirty="0">
                    <a:latin typeface="+mj-lt"/>
                  </a:rPr>
                  <a:t>Molar Concentration</a:t>
                </a:r>
                <a:r>
                  <a:rPr lang="en-US" sz="1800" baseline="0" dirty="0">
                    <a:latin typeface="+mj-lt"/>
                  </a:rPr>
                  <a:t> of Na</a:t>
                </a:r>
                <a:r>
                  <a:rPr lang="en-US" sz="1800" baseline="30000" dirty="0">
                    <a:latin typeface="+mj-lt"/>
                  </a:rPr>
                  <a:t>+</a:t>
                </a:r>
                <a:r>
                  <a:rPr lang="en-US" sz="1800" baseline="0" dirty="0">
                    <a:latin typeface="+mj-lt"/>
                  </a:rPr>
                  <a:t> at Inversion</a:t>
                </a:r>
                <a:endParaRPr lang="en-US" sz="18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1.4120734908136487E-2"/>
              <c:y val="9.389891648159377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91781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2502724228436993"/>
          <c:y val="0.1761768625075712"/>
          <c:w val="0.20154728934745281"/>
          <c:h val="0.1903464041037704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76534-393F-4522-9071-D28435F5B60F}" type="datetimeFigureOut">
              <a:rPr lang="en-US" smtClean="0"/>
              <a:pPr/>
              <a:t>5/8/2013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36CDD-B1AC-461A-95E3-6FD05B1B84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4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Great honor to have the opportunity to give presentation here. </a:t>
            </a:r>
            <a:r>
              <a:rPr lang="en-US" altLang="zh-CN" dirty="0" smtClean="0"/>
              <a:t>My presentation is Evaluation</a:t>
            </a:r>
            <a:r>
              <a:rPr lang="en-US" altLang="zh-CN" baseline="0" dirty="0" smtClean="0"/>
              <a:t> of an Alkaline/surfactant/polymer prospect</a:t>
            </a:r>
            <a:r>
              <a:rPr lang="en-US" altLang="zh-CN" dirty="0" smtClean="0"/>
              <a:t>,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Oil company approached us; develop process, assess a particular surfactant blend recommended by another organization; something interesting in phase behavior test; new</a:t>
            </a:r>
            <a:r>
              <a:rPr lang="en-US" altLang="zh-CN" baseline="0" dirty="0" smtClean="0"/>
              <a:t> project, question not be resolved, next year, honestly invitation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Fixed blend ratio; Different concentration, 1%, 0.5%, 0.25%;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Why M </a:t>
            </a:r>
            <a:r>
              <a:rPr lang="en-US" altLang="zh-CN" sz="100" dirty="0" smtClean="0"/>
              <a:t>Na+; anionic surfactant, the</a:t>
            </a:r>
            <a:r>
              <a:rPr lang="en-US" altLang="zh-CN" sz="100" baseline="0" dirty="0" smtClean="0"/>
              <a:t> </a:t>
            </a:r>
            <a:r>
              <a:rPr lang="en-US" altLang="zh-CN" sz="800" dirty="0" err="1" smtClean="0"/>
              <a:t>counterions</a:t>
            </a:r>
            <a:r>
              <a:rPr lang="en-US" altLang="zh-CN" sz="800" dirty="0" smtClean="0"/>
              <a:t> for an anionic surfactant film and are hence more important to phase behavior than anions </a:t>
            </a:r>
            <a:r>
              <a:rPr lang="en-US" altLang="zh-CN" sz="800" dirty="0" err="1" smtClean="0"/>
              <a:t>Cl</a:t>
            </a:r>
            <a:r>
              <a:rPr lang="en-US" altLang="zh-CN" sz="800" dirty="0" smtClean="0"/>
              <a:t>, CO3.</a:t>
            </a:r>
            <a:r>
              <a:rPr lang="en-US" altLang="zh-CN" dirty="0" smtClean="0"/>
              <a:t>Soap produced at low PH is more hydrophilic;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SURFACTANT MAY</a:t>
            </a:r>
            <a:r>
              <a:rPr lang="en-US" baseline="0" dirty="0" smtClean="0"/>
              <a:t> NOT BE THE BEST CHOICE IF ASP IS TO BE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At first, some</a:t>
            </a:r>
            <a:r>
              <a:rPr lang="en-US" altLang="zh-CN" baseline="0" dirty="0" smtClean="0"/>
              <a:t> test were conducted to check if the oil sample is free of contamination; many phase behavior test were conducted to investigate he influence of alkali,  surfactant, salinity on phase behavior. two series of phase behavior test;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is look at the contamination</a:t>
            </a:r>
            <a:r>
              <a:rPr lang="en-US" baseline="0" dirty="0" smtClean="0"/>
              <a:t> test at first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 to determine, criteria, drilling and oil-field chemicals, many of which are surface active, reaches plateau at 22.5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Two series, some of them are surfactant free</a:t>
            </a:r>
            <a:r>
              <a:rPr lang="en-US" altLang="zh-CN" baseline="0" dirty="0" smtClean="0"/>
              <a:t> samples, others are phase behavior of surfactant with either Na2CO3 OR NaOH;</a:t>
            </a:r>
            <a:r>
              <a:rPr lang="en-US" altLang="zh-CN" dirty="0" smtClean="0"/>
              <a:t> to investigate the influence of soap, surfactant, and salinity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</a:t>
            </a:r>
            <a:r>
              <a:rPr lang="en-US" baseline="0" dirty="0" smtClean="0"/>
              <a:t>r the pipette has been sealed,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Criterion for inversion; uncertainty may existed because of emulsion; extra</a:t>
            </a:r>
            <a:r>
              <a:rPr lang="en-US" baseline="0" dirty="0" smtClean="0"/>
              <a:t> brine phase; magnified picture can be clearly seen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88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same criteria;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effect of NaCl; no effect of temperature; in-situ soap produced by alkali is anionic surfactant</a:t>
            </a:r>
            <a:r>
              <a:rPr lang="en-US" baseline="0" smtClean="0"/>
              <a:t>; hydroxyl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6CDD-B1AC-461A-95E3-6FD05B1B84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8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A52AF-C7C9-4DCC-914F-B2DE9B9AD7E6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8281-E16B-403A-9560-8CF6D36BE492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9EA1-CA4C-41F1-977D-FDA56971FA2C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5AF2-615A-4836-8D65-605DBCE3AA44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2288-4A02-43BE-BEB6-8924492EEFC6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86CC-236A-4E09-86A0-BA72814F33DE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9A377-74C7-4D48-97CB-ED4A1080172C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EEC5B-2DCA-4D8F-845C-D4C06591F7B1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492B-9A51-4E6D-A559-0F3C2348EC54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CFE6B-52D3-48F1-B6E5-71EB4D4AA413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BD4C-28FD-4C51-BA3E-42A7C092E117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CCEFB-DFC8-453E-AEA7-A07E5288838C}" type="datetime1">
              <a:rPr lang="en-US" smtClean="0"/>
              <a:pPr/>
              <a:t>5/8/2013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9812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Evaluation of an ASP Prospect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0" y="3124200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Lei Ding</a:t>
            </a:r>
          </a:p>
          <a:p>
            <a:pPr algn="ctr"/>
            <a:r>
              <a:rPr lang="en-US" b="1" dirty="0" smtClean="0"/>
              <a:t>José López Salinas</a:t>
            </a:r>
          </a:p>
          <a:p>
            <a:pPr algn="ctr"/>
            <a:r>
              <a:rPr lang="en-US" b="1" dirty="0" smtClean="0"/>
              <a:t>Maura Puerto</a:t>
            </a:r>
          </a:p>
          <a:p>
            <a:pPr algn="ctr"/>
            <a:r>
              <a:rPr lang="en-US" b="1" dirty="0" smtClean="0"/>
              <a:t>Clarence A. Miller</a:t>
            </a:r>
          </a:p>
          <a:p>
            <a:pPr algn="ctr"/>
            <a:r>
              <a:rPr lang="en-US" b="1" dirty="0" smtClean="0"/>
              <a:t>George J. Hirasaki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5257800"/>
            <a:ext cx="449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17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Annual Meeting</a:t>
            </a:r>
          </a:p>
          <a:p>
            <a:pPr algn="ctr"/>
            <a:r>
              <a:rPr lang="en-US" sz="1400" b="1" dirty="0" smtClean="0"/>
              <a:t>Consortium for Processes in Porous Media</a:t>
            </a:r>
          </a:p>
          <a:p>
            <a:pPr algn="ctr"/>
            <a:r>
              <a:rPr lang="en-US" sz="1400" b="1" dirty="0" smtClean="0"/>
              <a:t>2013-04-29</a:t>
            </a:r>
            <a:endParaRPr lang="en-US" b="1" dirty="0" smtClean="0"/>
          </a:p>
        </p:txBody>
      </p:sp>
      <p:pic>
        <p:nvPicPr>
          <p:cNvPr id="2050" name="Picture 2" descr="http://kinesiology.rice.edu/uploadedImages/RiceLogo_TMRGB72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514600" cy="9906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200" y="2438400"/>
            <a:ext cx="3886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NaOH</a:t>
            </a:r>
          </a:p>
          <a:p>
            <a:pPr algn="ctr"/>
            <a:r>
              <a:rPr lang="en-US" sz="2800" b="1" dirty="0" smtClean="0"/>
              <a:t>0-2% Wt/Wt</a:t>
            </a:r>
          </a:p>
          <a:p>
            <a:endParaRPr lang="en-US" sz="4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28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After equilibrated </a:t>
            </a:r>
            <a:r>
              <a:rPr lang="en-US" b="1" dirty="0" smtClean="0">
                <a:solidFill>
                  <a:srgbClr val="FF0000"/>
                </a:solidFill>
              </a:rPr>
              <a:t>for 48 hours</a:t>
            </a:r>
            <a:r>
              <a:rPr lang="en-US" b="1" dirty="0" smtClean="0"/>
              <a:t>--at </a:t>
            </a:r>
            <a:r>
              <a:rPr lang="en-US" b="1" dirty="0" smtClean="0">
                <a:solidFill>
                  <a:srgbClr val="FF0000"/>
                </a:solidFill>
              </a:rPr>
              <a:t>room temperature-77</a:t>
            </a:r>
            <a:r>
              <a:rPr lang="en-US" dirty="0" smtClean="0">
                <a:solidFill>
                  <a:srgbClr val="FF0000"/>
                </a:solidFill>
              </a:rPr>
              <a:t>°</a:t>
            </a:r>
            <a:r>
              <a:rPr lang="en-US" b="1" dirty="0" smtClean="0">
                <a:solidFill>
                  <a:srgbClr val="FF0000"/>
                </a:solidFill>
              </a:rPr>
              <a:t>F (25</a:t>
            </a:r>
            <a:r>
              <a:rPr lang="en-US" dirty="0" smtClean="0">
                <a:solidFill>
                  <a:srgbClr val="FF0000"/>
                </a:solidFill>
              </a:rPr>
              <a:t>°C)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5800" y="533400"/>
            <a:ext cx="7467600" cy="2971800"/>
            <a:chOff x="1295400" y="1219200"/>
            <a:chExt cx="6172200" cy="3922295"/>
          </a:xfrm>
        </p:grpSpPr>
        <p:pic>
          <p:nvPicPr>
            <p:cNvPr id="2050" name="Picture 2" descr="C:\Documents and Settings\ld13\Desktop\OXY project\OXY phase behaviour\Photos\Mar.5th\B Series\DSCN1557.jpg"/>
            <p:cNvPicPr>
              <a:picLocks noChangeAspect="1" noChangeArrowheads="1"/>
            </p:cNvPicPr>
            <p:nvPr/>
          </p:nvPicPr>
          <p:blipFill>
            <a:blip r:embed="rId3" cstate="print"/>
            <a:srcRect l="17219" t="2412" r="9484" b="34566"/>
            <a:stretch>
              <a:fillRect/>
            </a:stretch>
          </p:blipFill>
          <p:spPr bwMode="auto">
            <a:xfrm>
              <a:off x="1358382" y="1923202"/>
              <a:ext cx="6096000" cy="3218293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1295400" y="1219200"/>
              <a:ext cx="6172200" cy="812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% NaOH [Surfactant-Free Samples]</a:t>
              </a:r>
            </a:p>
            <a:p>
              <a:pPr algn="ctr"/>
              <a:r>
                <a:rPr lang="en-US" b="1" dirty="0" smtClean="0">
                  <a:solidFill>
                    <a:srgbClr val="0070C0"/>
                  </a:solidFill>
                </a:rPr>
                <a:t>     0         0.2        0.4        </a:t>
              </a:r>
              <a:r>
                <a:rPr lang="en-US" b="1" dirty="0" smtClean="0">
                  <a:solidFill>
                    <a:srgbClr val="FF0000"/>
                  </a:solidFill>
                </a:rPr>
                <a:t>0.6      0.8      </a:t>
              </a:r>
              <a:r>
                <a:rPr lang="en-US" b="1" dirty="0" smtClean="0">
                  <a:solidFill>
                    <a:srgbClr val="0070C0"/>
                  </a:solidFill>
                </a:rPr>
                <a:t>1.0       1.2       1.4      1.6        1.8       2.0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Up Arrow 6"/>
            <p:cNvSpPr/>
            <p:nvPr/>
          </p:nvSpPr>
          <p:spPr>
            <a:xfrm>
              <a:off x="3688702" y="1722058"/>
              <a:ext cx="45719" cy="3305874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34290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After equilibrated--</a:t>
            </a:r>
            <a:r>
              <a:rPr lang="en-US" b="1" dirty="0" smtClean="0">
                <a:solidFill>
                  <a:srgbClr val="FF0000"/>
                </a:solidFill>
              </a:rPr>
              <a:t>at 130</a:t>
            </a:r>
            <a:r>
              <a:rPr lang="en-US" dirty="0" smtClean="0">
                <a:solidFill>
                  <a:srgbClr val="FF0000"/>
                </a:solidFill>
              </a:rPr>
              <a:t>°</a:t>
            </a:r>
            <a:r>
              <a:rPr lang="en-US" b="1" dirty="0" smtClean="0">
                <a:solidFill>
                  <a:srgbClr val="FF0000"/>
                </a:solidFill>
              </a:rPr>
              <a:t>F (52°C) for -1 week</a:t>
            </a:r>
          </a:p>
          <a:p>
            <a:endParaRPr lang="en-US" b="1" dirty="0"/>
          </a:p>
        </p:txBody>
      </p:sp>
      <p:grpSp>
        <p:nvGrpSpPr>
          <p:cNvPr id="15" name="Group 7"/>
          <p:cNvGrpSpPr/>
          <p:nvPr/>
        </p:nvGrpSpPr>
        <p:grpSpPr>
          <a:xfrm>
            <a:off x="685800" y="3657600"/>
            <a:ext cx="8305800" cy="3092526"/>
            <a:chOff x="531949" y="1219200"/>
            <a:chExt cx="8464005" cy="4155382"/>
          </a:xfrm>
        </p:grpSpPr>
        <p:sp>
          <p:nvSpPr>
            <p:cNvPr id="16" name="TextBox 15"/>
            <p:cNvSpPr txBox="1"/>
            <p:nvPr/>
          </p:nvSpPr>
          <p:spPr>
            <a:xfrm>
              <a:off x="842555" y="1219200"/>
              <a:ext cx="8153399" cy="82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% NaOH [Surfactant-Free Samples]</a:t>
              </a:r>
            </a:p>
            <a:p>
              <a:r>
                <a:rPr lang="en-US" b="1" dirty="0" smtClean="0">
                  <a:solidFill>
                    <a:srgbClr val="0070C0"/>
                  </a:solidFill>
                </a:rPr>
                <a:t>    0       0.2        0.4        </a:t>
              </a:r>
              <a:r>
                <a:rPr lang="en-US" b="1" dirty="0" smtClean="0">
                  <a:solidFill>
                    <a:srgbClr val="FF0000"/>
                  </a:solidFill>
                </a:rPr>
                <a:t>0.6      0.8      </a:t>
              </a:r>
              <a:r>
                <a:rPr lang="en-US" b="1" dirty="0" smtClean="0">
                  <a:solidFill>
                    <a:srgbClr val="0070C0"/>
                  </a:solidFill>
                </a:rPr>
                <a:t>1.0         1.2       1.4        1.6       1.8          2.0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1949" y="5016411"/>
              <a:ext cx="7299234" cy="35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/>
                <a:t>Red arrow to indicate possible phase transition from O/W to W/O microemulsion</a:t>
              </a:r>
            </a:p>
            <a:p>
              <a:endParaRPr lang="en-US" sz="1200" b="1" i="1" dirty="0"/>
            </a:p>
          </p:txBody>
        </p:sp>
      </p:grpSp>
      <p:pic>
        <p:nvPicPr>
          <p:cNvPr id="18" name="Picture 2" descr="C:\Documents and Settings\ld13\Desktop\OXY project\OXY phase behaviour\Photos\26th, Mar\B series\DSCN2018.jpg"/>
          <p:cNvPicPr>
            <a:picLocks noChangeAspect="1" noChangeArrowheads="1"/>
          </p:cNvPicPr>
          <p:nvPr/>
        </p:nvPicPr>
        <p:blipFill>
          <a:blip r:embed="rId4" cstate="print"/>
          <a:srcRect l="824" t="4984" r="3697" b="39711"/>
          <a:stretch>
            <a:fillRect/>
          </a:stretch>
        </p:blipFill>
        <p:spPr bwMode="auto">
          <a:xfrm>
            <a:off x="990600" y="4191000"/>
            <a:ext cx="7391400" cy="2362200"/>
          </a:xfrm>
          <a:prstGeom prst="rect">
            <a:avLst/>
          </a:prstGeom>
          <a:noFill/>
        </p:spPr>
      </p:pic>
      <p:sp>
        <p:nvSpPr>
          <p:cNvPr id="19" name="Up Arrow 18"/>
          <p:cNvSpPr/>
          <p:nvPr/>
        </p:nvSpPr>
        <p:spPr>
          <a:xfrm>
            <a:off x="3581400" y="3886200"/>
            <a:ext cx="45719" cy="26432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0480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2000" b="1" dirty="0" smtClean="0"/>
              <a:t>Summary of Test Results</a:t>
            </a:r>
            <a:endParaRPr lang="en-US" sz="20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591191"/>
              </p:ext>
            </p:extLst>
          </p:nvPr>
        </p:nvGraphicFramePr>
        <p:xfrm>
          <a:off x="990600" y="1066800"/>
          <a:ext cx="6631941" cy="2779730"/>
        </p:xfrm>
        <a:graphic>
          <a:graphicData uri="http://schemas.openxmlformats.org/drawingml/2006/table">
            <a:tbl>
              <a:tblPr/>
              <a:tblGrid>
                <a:gridCol w="1069340"/>
                <a:gridCol w="914400"/>
                <a:gridCol w="2514600"/>
                <a:gridCol w="2133601"/>
              </a:tblGrid>
              <a:tr h="485813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Calibri"/>
                          <a:cs typeface="Times New Roman"/>
                        </a:rPr>
                        <a:t>Salinity for inversion point (Surfactant</a:t>
                      </a:r>
                      <a:r>
                        <a:rPr lang="en-US" sz="2000" b="1" baseline="0" dirty="0" smtClean="0">
                          <a:latin typeface="+mn-lt"/>
                          <a:ea typeface="Calibri"/>
                          <a:cs typeface="Times New Roman"/>
                        </a:rPr>
                        <a:t>-Free Samples</a:t>
                      </a:r>
                      <a:r>
                        <a:rPr lang="en-US" sz="2000" b="1" dirty="0" smtClean="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  <a:endParaRPr lang="en-US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478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b="1" dirty="0">
                        <a:latin typeface="Calibri"/>
                        <a:ea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Room Temperature-25°C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130°F (52°C)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28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Na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</a:t>
                      </a: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2.250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2.250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28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M(Na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0.425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0.425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28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NaOH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0.700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0.700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28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M(Na</a:t>
                      </a:r>
                      <a:r>
                        <a:rPr lang="en-US" sz="1800" b="1" baseline="30000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0.175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0.175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40386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 effect of temperature seen</a:t>
            </a:r>
          </a:p>
          <a:p>
            <a:r>
              <a:rPr lang="en-US" sz="2000" b="1" dirty="0" smtClean="0"/>
              <a:t>Higher inversion Na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 Molar Concentration for Na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CO</a:t>
            </a:r>
            <a:r>
              <a:rPr lang="en-US" sz="2000" b="1" baseline="-25000" dirty="0" smtClean="0"/>
              <a:t>3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9050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In the Presence of Surfactant</a:t>
            </a:r>
          </a:p>
          <a:p>
            <a:pPr algn="ctr"/>
            <a:r>
              <a:rPr lang="en-US" sz="2800" b="1" dirty="0" smtClean="0"/>
              <a:t>Overall surfactant concentration 0.25%, 0.5%, 1%</a:t>
            </a:r>
          </a:p>
          <a:p>
            <a:pPr algn="ctr"/>
            <a:endParaRPr lang="en-US" sz="28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200400" y="34290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NaCl         0-5% Wt/Wt</a:t>
            </a:r>
          </a:p>
          <a:p>
            <a:r>
              <a:rPr lang="en-US" sz="2000" b="1" dirty="0" smtClean="0"/>
              <a:t>Na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CO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     0-5% Wt/Wt</a:t>
            </a:r>
          </a:p>
          <a:p>
            <a:r>
              <a:rPr lang="en-US" sz="2000" b="1" dirty="0" smtClean="0"/>
              <a:t>NaOH       0-2% Wt/Wt</a:t>
            </a:r>
            <a:endParaRPr lang="en-US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457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Procedures with Surfactant Present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295400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Phase behavior of blend of ionic surfactants, PO sulfate and IOS, at different concentration, in the presence of dead crude oil and either Na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CO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or NaOH was determined.  The surfactant was recommended to sponsor by another organization.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505200"/>
            <a:ext cx="784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Samples were</a:t>
            </a:r>
          </a:p>
          <a:p>
            <a:pPr algn="just"/>
            <a:r>
              <a:rPr lang="en-US" sz="2400" b="1" dirty="0" smtClean="0"/>
              <a:t> 	first rotated end-to-end for 24 hours, </a:t>
            </a:r>
          </a:p>
          <a:p>
            <a:pPr algn="just"/>
            <a:r>
              <a:rPr lang="en-US" sz="2400" b="1" dirty="0" smtClean="0"/>
              <a:t> 	immersed in tubes filled with water,</a:t>
            </a:r>
          </a:p>
          <a:p>
            <a:pPr algn="just"/>
            <a:r>
              <a:rPr lang="en-US" sz="2400" b="1" dirty="0" smtClean="0"/>
              <a:t> 	located in water bath at 130°F, </a:t>
            </a:r>
          </a:p>
          <a:p>
            <a:pPr algn="just"/>
            <a:r>
              <a:rPr lang="en-US" sz="2400" b="1" dirty="0" smtClean="0"/>
              <a:t>	mixed daily, many times, for at least two days, </a:t>
            </a:r>
          </a:p>
          <a:p>
            <a:pPr algn="just"/>
            <a:r>
              <a:rPr lang="en-US" sz="2400" b="1" dirty="0" smtClean="0"/>
              <a:t>	and left standing before taking photos.</a:t>
            </a:r>
            <a:endParaRPr lang="en-US" sz="24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2667000"/>
            <a:ext cx="4419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NaCl</a:t>
            </a:r>
          </a:p>
          <a:p>
            <a:pPr algn="ctr"/>
            <a:r>
              <a:rPr lang="en-US" sz="2800" b="1" dirty="0" smtClean="0"/>
              <a:t>0-5% Wt/Wt</a:t>
            </a:r>
            <a:endParaRPr lang="en-US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ld13\Desktop\OXY project\OXY phase behaviour\in the presence of surfactant\phase behaviour after checking pipette wettability\April 26th--after 1 week\NaCl with surfactant for 1 week\1 % surfactant\DSCN2961.jpg"/>
          <p:cNvPicPr>
            <a:picLocks noChangeAspect="1" noChangeArrowheads="1"/>
          </p:cNvPicPr>
          <p:nvPr/>
        </p:nvPicPr>
        <p:blipFill>
          <a:blip r:embed="rId2" cstate="print"/>
          <a:srcRect l="3717" t="8842" r="4661" b="38425"/>
          <a:stretch>
            <a:fillRect/>
          </a:stretch>
        </p:blipFill>
        <p:spPr bwMode="auto">
          <a:xfrm>
            <a:off x="304800" y="304800"/>
            <a:ext cx="3695242" cy="2009579"/>
          </a:xfrm>
          <a:prstGeom prst="rect">
            <a:avLst/>
          </a:prstGeom>
          <a:noFill/>
        </p:spPr>
      </p:pic>
      <p:pic>
        <p:nvPicPr>
          <p:cNvPr id="10" name="Picture 2" descr="C:\Documents and Settings\ld13\Desktop\OXY project\OXY phase behaviour\in the presence of surfactant\phase behaviour after checking pipette wettability\April 26th--after 1 week\NaCl with surfactant for 1 week\0.5 % surfactant\DSCN2944.jpg"/>
          <p:cNvPicPr>
            <a:picLocks noChangeAspect="1" noChangeArrowheads="1"/>
          </p:cNvPicPr>
          <p:nvPr/>
        </p:nvPicPr>
        <p:blipFill>
          <a:blip r:embed="rId3" cstate="print"/>
          <a:srcRect l="4682" t="8842" r="2733" b="38425"/>
          <a:stretch>
            <a:fillRect/>
          </a:stretch>
        </p:blipFill>
        <p:spPr bwMode="auto">
          <a:xfrm>
            <a:off x="329810" y="2291723"/>
            <a:ext cx="3695242" cy="21940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5626" y="6596876"/>
            <a:ext cx="6537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Red arrow to indicate possible phase transition from O/W to W/O </a:t>
            </a:r>
            <a:r>
              <a:rPr lang="en-US" sz="1200" b="1" i="1" dirty="0" err="1" smtClean="0"/>
              <a:t>microemulsion</a:t>
            </a:r>
            <a:endParaRPr lang="en-US" sz="1200" b="1" i="1" dirty="0"/>
          </a:p>
        </p:txBody>
      </p:sp>
      <p:sp>
        <p:nvSpPr>
          <p:cNvPr id="16" name="Slide Number Placeholder 7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4" name="Picture 2" descr="C:\Documents and Settings\ld13\Desktop\Pict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184" y="4525005"/>
            <a:ext cx="3730868" cy="2122243"/>
          </a:xfrm>
          <a:prstGeom prst="rect">
            <a:avLst/>
          </a:prstGeom>
          <a:noFill/>
        </p:spPr>
      </p:pic>
      <p:sp>
        <p:nvSpPr>
          <p:cNvPr id="25" name="Up Arrow 24"/>
          <p:cNvSpPr/>
          <p:nvPr/>
        </p:nvSpPr>
        <p:spPr>
          <a:xfrm>
            <a:off x="1219200" y="0"/>
            <a:ext cx="45719" cy="231437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Up Arrow 25"/>
          <p:cNvSpPr/>
          <p:nvPr/>
        </p:nvSpPr>
        <p:spPr>
          <a:xfrm>
            <a:off x="1219199" y="2291722"/>
            <a:ext cx="45719" cy="212787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Up Arrow 26"/>
          <p:cNvSpPr/>
          <p:nvPr/>
        </p:nvSpPr>
        <p:spPr>
          <a:xfrm>
            <a:off x="1242058" y="4525005"/>
            <a:ext cx="45719" cy="202247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55626" y="0"/>
            <a:ext cx="3859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0       0.5   </a:t>
            </a:r>
            <a:r>
              <a:rPr lang="en-US" sz="1200" b="1" dirty="0" smtClean="0">
                <a:solidFill>
                  <a:srgbClr val="FF0000"/>
                </a:solidFill>
              </a:rPr>
              <a:t>1.0    1.5     </a:t>
            </a:r>
            <a:r>
              <a:rPr lang="en-US" sz="1200" b="1" dirty="0" smtClean="0">
                <a:solidFill>
                  <a:srgbClr val="0070C0"/>
                </a:solidFill>
              </a:rPr>
              <a:t>2.0    2.5   3.0    3.5    4.0    4.5      5.0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80725" y="47181"/>
            <a:ext cx="38192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% </a:t>
            </a:r>
            <a:r>
              <a:rPr lang="en-US" b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NaCl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 130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Symbol"/>
              </a:rPr>
              <a:t>C _52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sym typeface="Symbol"/>
              </a:rPr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Symbol"/>
              </a:rPr>
              <a:t>C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r>
              <a:rPr lang="en-US" b="1" dirty="0">
                <a:solidFill>
                  <a:srgbClr val="00B050"/>
                </a:solidFill>
              </a:rPr>
              <a:t>% overall Surfactant </a:t>
            </a:r>
            <a:r>
              <a:rPr lang="en-US" b="1" dirty="0" smtClean="0">
                <a:solidFill>
                  <a:srgbClr val="00B050"/>
                </a:solidFill>
              </a:rPr>
              <a:t>concentration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0.5</a:t>
            </a:r>
            <a:r>
              <a:rPr lang="en-US" b="1" dirty="0" smtClean="0">
                <a:solidFill>
                  <a:srgbClr val="00B050"/>
                </a:solidFill>
              </a:rPr>
              <a:t>%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0.25%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638800" y="2555174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INVERSION POINT</a:t>
            </a:r>
          </a:p>
          <a:p>
            <a:endParaRPr lang="en-US" dirty="0"/>
          </a:p>
          <a:p>
            <a:r>
              <a:rPr lang="en-US" dirty="0" smtClean="0"/>
              <a:t>CONCENTRATION</a:t>
            </a:r>
          </a:p>
          <a:p>
            <a:r>
              <a:rPr lang="en-US" dirty="0" smtClean="0"/>
              <a:t>INDEPENDANT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151416" y="395344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After equilibrated</a:t>
            </a:r>
            <a:r>
              <a:rPr lang="en-US" altLang="zh-CN" b="1" dirty="0" smtClean="0">
                <a:solidFill>
                  <a:srgbClr val="FF0000"/>
                </a:solidFill>
              </a:rPr>
              <a:t>_ </a:t>
            </a:r>
            <a:r>
              <a:rPr lang="en-US" altLang="zh-CN" b="1" dirty="0">
                <a:solidFill>
                  <a:srgbClr val="FF0000"/>
                </a:solidFill>
              </a:rPr>
              <a:t>1 </a:t>
            </a:r>
            <a:r>
              <a:rPr lang="en-US" altLang="zh-CN" b="1" dirty="0" smtClean="0">
                <a:solidFill>
                  <a:srgbClr val="FF0000"/>
                </a:solidFill>
              </a:rPr>
              <a:t>week</a:t>
            </a:r>
          </a:p>
        </p:txBody>
      </p:sp>
    </p:spTree>
    <p:extLst>
      <p:ext uri="{BB962C8B-B14F-4D97-AF65-F5344CB8AC3E}">
        <p14:creationId xmlns:p14="http://schemas.microsoft.com/office/powerpoint/2010/main" val="3592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200" y="2667000"/>
            <a:ext cx="3581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Na</a:t>
            </a:r>
            <a:r>
              <a:rPr lang="en-US" sz="4800" b="1" baseline="-25000" dirty="0" smtClean="0"/>
              <a:t>2</a:t>
            </a:r>
            <a:r>
              <a:rPr lang="en-US" sz="4800" b="1" dirty="0" smtClean="0"/>
              <a:t>CO</a:t>
            </a:r>
            <a:r>
              <a:rPr lang="en-US" sz="4800" b="1" baseline="-25000" dirty="0" smtClean="0"/>
              <a:t>3</a:t>
            </a:r>
          </a:p>
          <a:p>
            <a:pPr algn="ctr"/>
            <a:r>
              <a:rPr lang="en-US" sz="2800" b="1" dirty="0" smtClean="0"/>
              <a:t>0-5% Wt/Wt</a:t>
            </a:r>
          </a:p>
          <a:p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endParaRPr lang="en-US" sz="4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3" descr="C:\Documents and Settings\ld13\Desktop\OXY project\OXY phase behaviour\in the presence of surfactant\phase behaviour after checking pipette wettability\April 26th--after 1 week\Na2CO3 with surfactant\B\DSCN3027.jpg"/>
          <p:cNvPicPr>
            <a:picLocks noChangeAspect="1" noChangeArrowheads="1"/>
          </p:cNvPicPr>
          <p:nvPr/>
        </p:nvPicPr>
        <p:blipFill>
          <a:blip r:embed="rId2" cstate="print"/>
          <a:srcRect l="8539" t="3698" r="4661" b="47428"/>
          <a:stretch>
            <a:fillRect/>
          </a:stretch>
        </p:blipFill>
        <p:spPr bwMode="auto">
          <a:xfrm>
            <a:off x="124810" y="269124"/>
            <a:ext cx="3798464" cy="2170551"/>
          </a:xfrm>
          <a:prstGeom prst="rect">
            <a:avLst/>
          </a:prstGeom>
          <a:noFill/>
        </p:spPr>
      </p:pic>
      <p:grpSp>
        <p:nvGrpSpPr>
          <p:cNvPr id="4" name="Group 7"/>
          <p:cNvGrpSpPr/>
          <p:nvPr/>
        </p:nvGrpSpPr>
        <p:grpSpPr>
          <a:xfrm>
            <a:off x="14844" y="41897"/>
            <a:ext cx="5708072" cy="6813151"/>
            <a:chOff x="1244688" y="1068190"/>
            <a:chExt cx="4717896" cy="5510665"/>
          </a:xfrm>
        </p:grpSpPr>
        <p:sp>
          <p:nvSpPr>
            <p:cNvPr id="5" name="TextBox 4"/>
            <p:cNvSpPr txBox="1"/>
            <p:nvPr/>
          </p:nvSpPr>
          <p:spPr>
            <a:xfrm>
              <a:off x="1285587" y="1068190"/>
              <a:ext cx="3347840" cy="22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70C0"/>
                  </a:solidFill>
                </a:rPr>
                <a:t>0       0.5    1.0   1.5   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2.0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    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2.5    </a:t>
              </a:r>
              <a:r>
                <a:rPr lang="en-US" sz="1200" b="1" dirty="0" smtClean="0"/>
                <a:t>3.0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   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3.5     4.0    4.5       5.0</a:t>
              </a:r>
              <a:endParaRPr lang="en-US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44688" y="6354811"/>
              <a:ext cx="4717896" cy="22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/>
                <a:t>Red arrow to indicate possible phase transition from O/W to W/O microemulsion</a:t>
              </a:r>
              <a:endParaRPr lang="en-US" sz="1200" b="1" i="1" dirty="0"/>
            </a:p>
          </p:txBody>
        </p:sp>
      </p:grpSp>
      <p:pic>
        <p:nvPicPr>
          <p:cNvPr id="7" name="Picture 2" descr="C:\Documents and Settings\ld13\Desktop\OXY project\OXY phase behaviour\in the presence of surfactant\phase behaviour after checking pipette wettability\April 26th--after 1 week\Na2CO3 with surfactant\BB\DSCN2938.jpg"/>
          <p:cNvPicPr>
            <a:picLocks noChangeAspect="1" noChangeArrowheads="1"/>
          </p:cNvPicPr>
          <p:nvPr/>
        </p:nvPicPr>
        <p:blipFill>
          <a:blip r:embed="rId3" cstate="print"/>
          <a:srcRect l="3717" t="4984" r="5626" b="43569"/>
          <a:stretch>
            <a:fillRect/>
          </a:stretch>
        </p:blipFill>
        <p:spPr bwMode="auto">
          <a:xfrm>
            <a:off x="219546" y="2534567"/>
            <a:ext cx="3703727" cy="2009128"/>
          </a:xfrm>
          <a:prstGeom prst="rect">
            <a:avLst/>
          </a:prstGeom>
          <a:noFill/>
        </p:spPr>
      </p:pic>
      <p:pic>
        <p:nvPicPr>
          <p:cNvPr id="8" name="Picture 2" descr="C:\Documents and Settings\ld13\Desktop\OXY project\OXY phase behaviour\in the presence of surfactant\phase behaviour after checking pipette wettability\April 26th--after 1 week\Na2CO3 with surfactant\BC\DSCN2933.jpg"/>
          <p:cNvPicPr>
            <a:picLocks noChangeAspect="1" noChangeArrowheads="1"/>
          </p:cNvPicPr>
          <p:nvPr/>
        </p:nvPicPr>
        <p:blipFill>
          <a:blip r:embed="rId4" cstate="print"/>
          <a:srcRect l="3717" t="3698" r="1768" b="40997"/>
          <a:stretch>
            <a:fillRect/>
          </a:stretch>
        </p:blipFill>
        <p:spPr bwMode="auto">
          <a:xfrm>
            <a:off x="154499" y="4638915"/>
            <a:ext cx="3768775" cy="193913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114800" y="6091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After equilibrated</a:t>
            </a:r>
            <a:r>
              <a:rPr lang="en-US" altLang="zh-CN" b="1" dirty="0" smtClean="0">
                <a:solidFill>
                  <a:srgbClr val="FF0000"/>
                </a:solidFill>
              </a:rPr>
              <a:t>_ 1 week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14800" y="84458"/>
            <a:ext cx="2625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% Na</a:t>
            </a:r>
            <a:r>
              <a:rPr lang="en-US" sz="11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</a:t>
            </a:r>
            <a:r>
              <a:rPr lang="en-US" sz="11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</a:t>
            </a:r>
            <a:r>
              <a:rPr lang="en-US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at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130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/>
              </a:rPr>
              <a:t>C _52 C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5173" y="1354399"/>
            <a:ext cx="38882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r>
              <a:rPr lang="en-US" b="1" dirty="0">
                <a:solidFill>
                  <a:srgbClr val="00B050"/>
                </a:solidFill>
              </a:rPr>
              <a:t>% overall Surfactant </a:t>
            </a:r>
            <a:r>
              <a:rPr lang="en-US" b="1" dirty="0" smtClean="0">
                <a:solidFill>
                  <a:srgbClr val="00B050"/>
                </a:solidFill>
              </a:rPr>
              <a:t>concentration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0.5%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0.25%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1740725" y="152400"/>
            <a:ext cx="45719" cy="624839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14010" y="2520401"/>
            <a:ext cx="251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INVERSION POINT</a:t>
            </a:r>
          </a:p>
          <a:p>
            <a:endParaRPr lang="en-US" dirty="0"/>
          </a:p>
          <a:p>
            <a:r>
              <a:rPr lang="en-US" dirty="0"/>
              <a:t>CONCENTRATION</a:t>
            </a:r>
          </a:p>
          <a:p>
            <a:r>
              <a:rPr lang="en-US" dirty="0"/>
              <a:t>INDEPENDANT</a:t>
            </a:r>
          </a:p>
        </p:txBody>
      </p:sp>
    </p:spTree>
    <p:extLst>
      <p:ext uri="{BB962C8B-B14F-4D97-AF65-F5344CB8AC3E}">
        <p14:creationId xmlns:p14="http://schemas.microsoft.com/office/powerpoint/2010/main" val="3786964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200" y="2438400"/>
            <a:ext cx="3886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NaOH</a:t>
            </a:r>
          </a:p>
          <a:p>
            <a:pPr algn="ctr"/>
            <a:r>
              <a:rPr lang="en-US" sz="2800" b="1" dirty="0" smtClean="0"/>
              <a:t>0-2% Wt/Wt</a:t>
            </a:r>
          </a:p>
          <a:p>
            <a:endParaRPr lang="en-US" sz="4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981200"/>
            <a:ext cx="7848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• Crude Oil Contamination Test</a:t>
            </a:r>
          </a:p>
          <a:p>
            <a:r>
              <a:rPr lang="en-US" sz="2800" b="1" dirty="0" smtClean="0"/>
              <a:t>• Phase Behavior with NaOH and Na</a:t>
            </a:r>
            <a:r>
              <a:rPr lang="en-US" sz="1400" b="1" dirty="0" smtClean="0"/>
              <a:t>2</a:t>
            </a:r>
            <a:r>
              <a:rPr lang="en-US" sz="2800" b="1" dirty="0" smtClean="0"/>
              <a:t>CO</a:t>
            </a:r>
            <a:r>
              <a:rPr lang="en-US" sz="1400" b="1" dirty="0" smtClean="0"/>
              <a:t>3</a:t>
            </a:r>
            <a:endParaRPr lang="en-US" sz="2800" b="1" dirty="0" smtClean="0"/>
          </a:p>
          <a:p>
            <a:r>
              <a:rPr lang="en-US" sz="2000" b="1" dirty="0" smtClean="0"/>
              <a:t>        Surfactant Free Samples</a:t>
            </a:r>
          </a:p>
          <a:p>
            <a:r>
              <a:rPr lang="en-US" sz="2000" b="1" dirty="0" smtClean="0"/>
              <a:t>        In the Presence of Surfactant</a:t>
            </a:r>
          </a:p>
          <a:p>
            <a:r>
              <a:rPr lang="en-US" sz="2800" b="1" dirty="0" smtClean="0"/>
              <a:t>• Conclusions and Future Work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Outline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 descr="C:\Documents and Settings\ld13\Desktop\Pictur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583" y="238847"/>
            <a:ext cx="3689321" cy="2123351"/>
          </a:xfrm>
          <a:prstGeom prst="rect">
            <a:avLst/>
          </a:prstGeom>
          <a:noFill/>
        </p:spPr>
      </p:pic>
      <p:pic>
        <p:nvPicPr>
          <p:cNvPr id="4" name="Picture 2" descr="C:\Documents and Settings\ld13\Desktop\OXY project\OXY phase behaviour\in the presence of surfactant\phase behaviour after checking pipette wettability\April 26th--after 1 week\NaOH with surfactant\CC\DSCN2929.jpg"/>
          <p:cNvPicPr>
            <a:picLocks noChangeAspect="1" noChangeArrowheads="1"/>
          </p:cNvPicPr>
          <p:nvPr/>
        </p:nvPicPr>
        <p:blipFill>
          <a:blip r:embed="rId3" cstate="print"/>
          <a:srcRect l="3717" t="3698" r="1768" b="42283"/>
          <a:stretch>
            <a:fillRect/>
          </a:stretch>
        </p:blipFill>
        <p:spPr bwMode="auto">
          <a:xfrm>
            <a:off x="154583" y="2401525"/>
            <a:ext cx="3731617" cy="2094275"/>
          </a:xfrm>
          <a:prstGeom prst="rect">
            <a:avLst/>
          </a:prstGeom>
          <a:noFill/>
        </p:spPr>
      </p:pic>
      <p:pic>
        <p:nvPicPr>
          <p:cNvPr id="5" name="Picture 2" descr="C:\Documents and Settings\ld13\Desktop\OXY project\OXY phase behaviour\in the presence of surfactant\phase behaviour after checking pipette wettability\April 26th--after 1 week\NaOH with surfactant\CD\DSCN2921.jpg"/>
          <p:cNvPicPr>
            <a:picLocks noChangeAspect="1" noChangeArrowheads="1"/>
          </p:cNvPicPr>
          <p:nvPr/>
        </p:nvPicPr>
        <p:blipFill>
          <a:blip r:embed="rId4" cstate="print"/>
          <a:srcRect l="4682" t="8842" r="2733" b="38425"/>
          <a:stretch>
            <a:fillRect/>
          </a:stretch>
        </p:blipFill>
        <p:spPr bwMode="auto">
          <a:xfrm>
            <a:off x="154583" y="4568952"/>
            <a:ext cx="3815443" cy="21366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0417" y="-22763"/>
            <a:ext cx="3799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70C0"/>
                </a:solidFill>
              </a:rPr>
              <a:t>0      0.2      0.4    0.6     </a:t>
            </a:r>
            <a:r>
              <a:rPr lang="en-US" sz="1050" b="1" dirty="0" smtClean="0">
                <a:solidFill>
                  <a:srgbClr val="FF0000"/>
                </a:solidFill>
              </a:rPr>
              <a:t>0.8    1.0       </a:t>
            </a:r>
            <a:r>
              <a:rPr lang="en-US" sz="1050" b="1" dirty="0" smtClean="0">
                <a:solidFill>
                  <a:srgbClr val="0070C0"/>
                </a:solidFill>
              </a:rPr>
              <a:t>1.2     1.4     1.6    1.8        2.0</a:t>
            </a:r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3805" y="99251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altLang="zh-CN" b="1" dirty="0"/>
              <a:t>After equilibrated</a:t>
            </a:r>
            <a:r>
              <a:rPr lang="en-US" altLang="zh-CN" b="1" dirty="0">
                <a:solidFill>
                  <a:srgbClr val="FF0000"/>
                </a:solidFill>
              </a:rPr>
              <a:t>_ 1 week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 1% </a:t>
            </a:r>
            <a:r>
              <a:rPr lang="en-US" b="1" dirty="0">
                <a:solidFill>
                  <a:srgbClr val="00B050"/>
                </a:solidFill>
              </a:rPr>
              <a:t>overall Surfactant </a:t>
            </a:r>
            <a:r>
              <a:rPr lang="en-US" b="1" dirty="0" smtClean="0">
                <a:solidFill>
                  <a:srgbClr val="00B050"/>
                </a:solidFill>
              </a:rPr>
              <a:t>concentration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0.5%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 smtClean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0.25%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2047361" y="99920"/>
            <a:ext cx="45719" cy="21979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1752600" y="2407575"/>
            <a:ext cx="45719" cy="193582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 flipH="1">
            <a:off x="1845819" y="4810936"/>
            <a:ext cx="45719" cy="16526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70026" y="108042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%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NaOH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at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130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/>
              </a:rPr>
              <a:t>C _52 C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93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 Summary of Test Results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609600" y="914400"/>
          <a:ext cx="8305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981200"/>
            <a:ext cx="7848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• Crude Oil Contamination Test</a:t>
            </a:r>
          </a:p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• Phase Behavior with NaOH and Na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CO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        Surfactant Free Samples</a:t>
            </a:r>
          </a:p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        In the Presence of Surfactant</a:t>
            </a:r>
          </a:p>
          <a:p>
            <a:r>
              <a:rPr lang="en-US" sz="2800" b="1" dirty="0" smtClean="0"/>
              <a:t>• Conclusion and Future Work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Outline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Conclusions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524000"/>
            <a:ext cx="76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AutoNum type="arabicParenBoth"/>
            </a:pPr>
            <a:r>
              <a:rPr lang="en-US" sz="2400" b="1" dirty="0" smtClean="0"/>
              <a:t>Oil tested appeared to have an Acid Number high enough to produce soaps in the presence of alkali</a:t>
            </a:r>
          </a:p>
          <a:p>
            <a:pPr marL="457200" indent="-457200" algn="just">
              <a:buAutoNum type="arabicParenBoth"/>
            </a:pPr>
            <a:endParaRPr lang="en-US" sz="2400" b="1" dirty="0" smtClean="0"/>
          </a:p>
          <a:p>
            <a:pPr algn="just"/>
            <a:r>
              <a:rPr lang="en-US" sz="2400" b="1" dirty="0" smtClean="0"/>
              <a:t>(2) The inversion points for phase behavior tests without surfactant were almost unaffected by increasing temperature from 77°F to 130°F</a:t>
            </a:r>
          </a:p>
          <a:p>
            <a:pPr algn="just"/>
            <a:endParaRPr lang="en-US" sz="2400" b="1" dirty="0" smtClean="0"/>
          </a:p>
          <a:p>
            <a:pPr algn="just"/>
            <a:r>
              <a:rPr lang="en-US" sz="2400" b="1" dirty="0" smtClean="0"/>
              <a:t>(3) For alkali scans with this crude oil in the absence of surfactant, molar concentration </a:t>
            </a:r>
            <a:r>
              <a:rPr lang="en-US" sz="2400" b="1" dirty="0" err="1" smtClean="0"/>
              <a:t>M</a:t>
            </a:r>
            <a:r>
              <a:rPr lang="en-US" sz="2400" b="1" baseline="-25000" dirty="0" err="1" smtClean="0"/>
              <a:t>Na</a:t>
            </a:r>
            <a:r>
              <a:rPr lang="en-US" sz="2400" b="1" baseline="-25000" dirty="0" smtClean="0"/>
              <a:t>+ </a:t>
            </a:r>
            <a:r>
              <a:rPr lang="en-US" sz="2400" b="1" dirty="0" smtClean="0"/>
              <a:t>of Na</a:t>
            </a:r>
            <a:r>
              <a:rPr lang="en-US" sz="2400" b="1" baseline="30000" dirty="0" smtClean="0"/>
              <a:t>+</a:t>
            </a:r>
            <a:r>
              <a:rPr lang="en-US" sz="2400" b="1" dirty="0" smtClean="0"/>
              <a:t> ions at the inversion point is much greater for Na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CO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 than for NaOH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3810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Conclusions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295400"/>
            <a:ext cx="784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(4) </a:t>
            </a:r>
            <a:r>
              <a:rPr lang="en-US" sz="2400" b="1" dirty="0" err="1" smtClean="0"/>
              <a:t>M</a:t>
            </a:r>
            <a:r>
              <a:rPr lang="en-US" sz="2400" b="1" baseline="-25000" dirty="0" err="1" smtClean="0"/>
              <a:t>Na</a:t>
            </a:r>
            <a:r>
              <a:rPr lang="en-US" sz="2400" b="1" baseline="-25000" dirty="0" smtClean="0"/>
              <a:t>+ </a:t>
            </a:r>
            <a:r>
              <a:rPr lang="en-US" sz="2400" b="1" dirty="0" smtClean="0"/>
              <a:t>for inversion with surfactant alone is less than that with Na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CO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alone, the opposite of the usual situation for ASP, where soap is more hydrophobic than surfactant</a:t>
            </a:r>
          </a:p>
          <a:p>
            <a:pPr algn="just"/>
            <a:endParaRPr lang="en-US" sz="2400" b="1" dirty="0" smtClean="0"/>
          </a:p>
          <a:p>
            <a:pPr algn="just"/>
            <a:r>
              <a:rPr lang="en-US" sz="2400" b="1" dirty="0" smtClean="0"/>
              <a:t>(5) </a:t>
            </a:r>
            <a:r>
              <a:rPr lang="en-US" sz="2400" b="1" dirty="0" err="1" smtClean="0"/>
              <a:t>M</a:t>
            </a:r>
            <a:r>
              <a:rPr lang="en-US" sz="2400" b="1" baseline="-25000" dirty="0" err="1" smtClean="0"/>
              <a:t>Na</a:t>
            </a:r>
            <a:r>
              <a:rPr lang="en-US" sz="2000" b="1" baseline="30000" dirty="0" smtClean="0"/>
              <a:t>+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for inversion with surfactant alone is similar to that with NaOH alone</a:t>
            </a:r>
          </a:p>
          <a:p>
            <a:pPr algn="just"/>
            <a:endParaRPr lang="en-US" sz="2400" b="1" dirty="0" smtClean="0"/>
          </a:p>
          <a:p>
            <a:pPr algn="just"/>
            <a:r>
              <a:rPr lang="en-US" altLang="zh-CN" sz="2400" b="1" dirty="0" smtClean="0"/>
              <a:t>(6) This surfactant may not be the best choice if AS or ASP is to be used</a:t>
            </a:r>
            <a:endParaRPr lang="en-US" sz="2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3810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Future Work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295400"/>
            <a:ext cx="784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To measure IFT with alkali and/or surfactant (Ultralow value?)</a:t>
            </a:r>
          </a:p>
          <a:p>
            <a:pPr algn="just"/>
            <a:endParaRPr lang="en-US" sz="2400" b="1" dirty="0" smtClean="0"/>
          </a:p>
          <a:p>
            <a:pPr algn="just"/>
            <a:r>
              <a:rPr lang="en-US" sz="2400" b="1" dirty="0" smtClean="0"/>
              <a:t>To investigate the influence of soap produced by NaOH and  Na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CO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on phase behavior test in model system (Oleic acid; N-Octane)</a:t>
            </a:r>
          </a:p>
          <a:p>
            <a:pPr algn="just"/>
            <a:r>
              <a:rPr lang="en-US" sz="2400" b="1" dirty="0" smtClean="0"/>
              <a:t> </a:t>
            </a:r>
          </a:p>
          <a:p>
            <a:pPr algn="just"/>
            <a:r>
              <a:rPr lang="en-US" sz="2400" b="1" dirty="0" smtClean="0"/>
              <a:t>To determine the best SP or ASP processes for this crude oil in its reservoir</a:t>
            </a:r>
          </a:p>
          <a:p>
            <a:pPr algn="just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981200"/>
            <a:ext cx="7848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• Crude Oil Contamination Test</a:t>
            </a:r>
          </a:p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• Phase Behavior with NaOH and Na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CO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        Surfactant Free Samples</a:t>
            </a:r>
          </a:p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        In the Presence of Surfactant</a:t>
            </a:r>
          </a:p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• Conclusions and Future Work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Outline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IFT Measurement for Crude Oil at 25°C</a:t>
            </a:r>
            <a:endParaRPr lang="en-US" sz="3600" b="1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228600" y="1828800"/>
          <a:ext cx="434340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990600" y="4861412"/>
            <a:ext cx="3124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IFT of Oil Against DI Water</a:t>
            </a:r>
            <a:endParaRPr kumimoji="0" lang="en-US" altLang="zh-CN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4495800" y="1828800"/>
          <a:ext cx="4495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181600" y="4906833"/>
            <a:ext cx="3657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IFT of Oil Against 1% NaCl Solution</a:t>
            </a:r>
            <a:endParaRPr kumimoji="0" lang="en-US" altLang="zh-CN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5334000"/>
            <a:ext cx="8153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Oil was centrifuged before testing;</a:t>
            </a:r>
            <a:r>
              <a:rPr lang="en-US" dirty="0" smtClean="0"/>
              <a:t> </a:t>
            </a:r>
          </a:p>
          <a:p>
            <a:r>
              <a:rPr lang="en-US" sz="2800" b="1" dirty="0" smtClean="0"/>
              <a:t>This crude oil sample is considered uncontaminated because IFT &gt; 20 </a:t>
            </a:r>
            <a:r>
              <a:rPr lang="en-US" sz="2800" b="1" dirty="0" err="1" smtClean="0"/>
              <a:t>mN</a:t>
            </a:r>
            <a:r>
              <a:rPr lang="en-US" sz="2800" b="1" dirty="0" smtClean="0"/>
              <a:t>/m.</a:t>
            </a:r>
            <a:endParaRPr lang="en-US" sz="28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981200"/>
            <a:ext cx="7848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• Crude Oil Contamination Test</a:t>
            </a:r>
          </a:p>
          <a:p>
            <a:r>
              <a:rPr lang="en-US" sz="2800" b="1" dirty="0" smtClean="0"/>
              <a:t>• Phase Behavior with NaOH and Na</a:t>
            </a:r>
            <a:r>
              <a:rPr lang="en-US" sz="1400" b="1" dirty="0" smtClean="0"/>
              <a:t>2</a:t>
            </a:r>
            <a:r>
              <a:rPr lang="en-US" sz="2800" b="1" dirty="0" smtClean="0"/>
              <a:t>CO</a:t>
            </a:r>
            <a:r>
              <a:rPr lang="en-US" sz="1400" b="1" dirty="0" smtClean="0"/>
              <a:t>3</a:t>
            </a:r>
            <a:endParaRPr lang="en-US" sz="2800" b="1" dirty="0" smtClean="0"/>
          </a:p>
          <a:p>
            <a:r>
              <a:rPr lang="en-US" sz="2000" b="1" dirty="0" smtClean="0"/>
              <a:t>        Surfactant Free Samples</a:t>
            </a:r>
          </a:p>
          <a:p>
            <a:r>
              <a:rPr lang="en-US" sz="2000" b="1" dirty="0" smtClean="0"/>
              <a:t>        In the Presence of Surfactant</a:t>
            </a:r>
          </a:p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• Conclusions and Future Work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Outline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2667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 the Absence of Surfactant 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3657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Na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CO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     0-5% Wt/Wt</a:t>
            </a:r>
          </a:p>
          <a:p>
            <a:r>
              <a:rPr lang="en-US" sz="2000" b="1" dirty="0" smtClean="0"/>
              <a:t>NaOH       0-2% Wt/Wt</a:t>
            </a:r>
            <a:endParaRPr lang="en-US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143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All samples prepared are surfactant-free samples.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133600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Samples were </a:t>
            </a:r>
          </a:p>
          <a:p>
            <a:pPr algn="just"/>
            <a:r>
              <a:rPr lang="en-US" sz="2400" b="1" dirty="0" smtClean="0"/>
              <a:t>             first rotated end-to-end for 24 hours,</a:t>
            </a:r>
          </a:p>
          <a:p>
            <a:pPr algn="just"/>
            <a:r>
              <a:rPr lang="en-US" sz="2400" b="1" dirty="0" smtClean="0"/>
              <a:t>             left standing for equilibration, </a:t>
            </a:r>
          </a:p>
          <a:p>
            <a:pPr algn="just"/>
            <a:r>
              <a:rPr lang="en-US" sz="2400" b="1" dirty="0" smtClean="0"/>
              <a:t>             taking photos at different times.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b="1" dirty="0" smtClean="0"/>
              <a:t>             then immersed in tubes filled with water, </a:t>
            </a:r>
          </a:p>
          <a:p>
            <a:pPr algn="just"/>
            <a:r>
              <a:rPr lang="en-US" sz="2400" b="1" dirty="0" smtClean="0"/>
              <a:t>             located in water bath at 130°F,</a:t>
            </a:r>
          </a:p>
          <a:p>
            <a:pPr algn="just"/>
            <a:r>
              <a:rPr lang="en-US" sz="2400" b="1" dirty="0" smtClean="0"/>
              <a:t>             mixed daily, many times, for 1 week,</a:t>
            </a:r>
          </a:p>
          <a:p>
            <a:pPr algn="just"/>
            <a:r>
              <a:rPr lang="en-US" sz="2400" b="1" dirty="0" smtClean="0"/>
              <a:t>             left standing before being photographed.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Procedures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200" y="2667000"/>
            <a:ext cx="3581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Na</a:t>
            </a:r>
            <a:r>
              <a:rPr lang="en-US" sz="4800" b="1" baseline="-25000" dirty="0" smtClean="0"/>
              <a:t>2</a:t>
            </a:r>
            <a:r>
              <a:rPr lang="en-US" sz="4800" b="1" dirty="0" smtClean="0"/>
              <a:t>CO</a:t>
            </a:r>
            <a:r>
              <a:rPr lang="en-US" sz="4800" b="1" baseline="-25000" dirty="0" smtClean="0"/>
              <a:t>3</a:t>
            </a:r>
          </a:p>
          <a:p>
            <a:pPr algn="ctr"/>
            <a:r>
              <a:rPr lang="en-US" sz="2800" b="1" dirty="0" smtClean="0"/>
              <a:t>0-5% Wt/Wt</a:t>
            </a:r>
          </a:p>
          <a:p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endParaRPr lang="en-US" sz="4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ld13\Desktop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91000"/>
            <a:ext cx="7543800" cy="228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After equilibrated for </a:t>
            </a:r>
            <a:r>
              <a:rPr lang="en-US" b="1" dirty="0" smtClean="0">
                <a:solidFill>
                  <a:srgbClr val="FF0000"/>
                </a:solidFill>
              </a:rPr>
              <a:t>48 hours</a:t>
            </a:r>
            <a:r>
              <a:rPr lang="en-US" b="1" dirty="0" smtClean="0"/>
              <a:t>--at </a:t>
            </a:r>
            <a:r>
              <a:rPr lang="en-US" b="1" dirty="0" smtClean="0">
                <a:solidFill>
                  <a:srgbClr val="FF0000"/>
                </a:solidFill>
              </a:rPr>
              <a:t>room temperature-77</a:t>
            </a:r>
            <a:r>
              <a:rPr lang="en-US" dirty="0" smtClean="0">
                <a:solidFill>
                  <a:srgbClr val="FF0000"/>
                </a:solidFill>
              </a:rPr>
              <a:t>°</a:t>
            </a:r>
            <a:r>
              <a:rPr lang="en-US" b="1" dirty="0" smtClean="0">
                <a:solidFill>
                  <a:srgbClr val="FF0000"/>
                </a:solidFill>
              </a:rPr>
              <a:t>F (25</a:t>
            </a:r>
            <a:r>
              <a:rPr lang="en-US" dirty="0" smtClean="0">
                <a:solidFill>
                  <a:srgbClr val="FF0000"/>
                </a:solidFill>
              </a:rPr>
              <a:t>°C)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9600" y="457200"/>
            <a:ext cx="7620000" cy="3048000"/>
            <a:chOff x="1371600" y="1295400"/>
            <a:chExt cx="6248400" cy="4460489"/>
          </a:xfrm>
        </p:grpSpPr>
        <p:pic>
          <p:nvPicPr>
            <p:cNvPr id="14339" name="Picture 3" descr="C:\Documents and Settings\ld13\Desktop\OXY project\OXY phase behaviour\PHOTOS\SERIES B AND D after equilibrated for 96 hours\SERIES D\DSCN1474.jpg"/>
            <p:cNvPicPr>
              <a:picLocks noChangeAspect="1" noChangeArrowheads="1"/>
            </p:cNvPicPr>
            <p:nvPr/>
          </p:nvPicPr>
          <p:blipFill>
            <a:blip r:embed="rId4" cstate="print"/>
            <a:srcRect l="21077" t="2412" r="7555" b="35852"/>
            <a:stretch>
              <a:fillRect/>
            </a:stretch>
          </p:blipFill>
          <p:spPr bwMode="auto">
            <a:xfrm>
              <a:off x="1447800" y="2116016"/>
              <a:ext cx="6172200" cy="3639873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1371600" y="1295400"/>
              <a:ext cx="6248400" cy="900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% Na</a:t>
              </a:r>
              <a:r>
                <a:rPr lang="en-US" sz="1600" b="1" baseline="-25000" dirty="0" smtClean="0">
                  <a:solidFill>
                    <a:srgbClr val="00B050"/>
                  </a:solidFill>
                </a:rPr>
                <a:t>2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CO</a:t>
              </a:r>
              <a:r>
                <a:rPr lang="en-US" sz="1600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 [Surfactant-Free Samples]</a:t>
              </a:r>
            </a:p>
            <a:p>
              <a:r>
                <a:rPr lang="en-US" b="1" dirty="0" smtClean="0">
                  <a:solidFill>
                    <a:srgbClr val="0070C0"/>
                  </a:solidFill>
                </a:rPr>
                <a:t>     0            0.5        1.0        1.5       </a:t>
              </a:r>
              <a:r>
                <a:rPr lang="en-US" b="1" dirty="0" smtClean="0">
                  <a:solidFill>
                    <a:srgbClr val="FF0000"/>
                  </a:solidFill>
                </a:rPr>
                <a:t>2.0</a:t>
              </a:r>
              <a:r>
                <a:rPr lang="en-US" b="1" dirty="0" smtClean="0">
                  <a:solidFill>
                    <a:srgbClr val="0070C0"/>
                  </a:solidFill>
                </a:rPr>
                <a:t>      </a:t>
              </a:r>
              <a:r>
                <a:rPr lang="en-US" b="1" dirty="0" smtClean="0">
                  <a:solidFill>
                    <a:srgbClr val="FF0000"/>
                  </a:solidFill>
                </a:rPr>
                <a:t>2.5 </a:t>
              </a:r>
              <a:r>
                <a:rPr lang="en-US" b="1" dirty="0" smtClean="0">
                  <a:solidFill>
                    <a:srgbClr val="0070C0"/>
                  </a:solidFill>
                </a:rPr>
                <a:t>       3.0       3.5      4.0        4.5       5.0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Up Arrow 5"/>
            <p:cNvSpPr/>
            <p:nvPr/>
          </p:nvSpPr>
          <p:spPr>
            <a:xfrm>
              <a:off x="4308348" y="1852961"/>
              <a:ext cx="37490" cy="3850713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505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After equilibrated--at </a:t>
            </a:r>
            <a:r>
              <a:rPr lang="en-US" b="1" dirty="0" smtClean="0">
                <a:solidFill>
                  <a:srgbClr val="FF0000"/>
                </a:solidFill>
              </a:rPr>
              <a:t>130°F (52°C)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for 1 week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1" name="Group 6"/>
          <p:cNvGrpSpPr/>
          <p:nvPr/>
        </p:nvGrpSpPr>
        <p:grpSpPr>
          <a:xfrm>
            <a:off x="685800" y="3657600"/>
            <a:ext cx="7696200" cy="3058526"/>
            <a:chOff x="1371600" y="1017884"/>
            <a:chExt cx="6374630" cy="5280542"/>
          </a:xfrm>
        </p:grpSpPr>
        <p:sp>
          <p:nvSpPr>
            <p:cNvPr id="12" name="TextBox 11"/>
            <p:cNvSpPr txBox="1"/>
            <p:nvPr/>
          </p:nvSpPr>
          <p:spPr>
            <a:xfrm>
              <a:off x="1497830" y="1017884"/>
              <a:ext cx="6248400" cy="1062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% Na</a:t>
              </a:r>
              <a:r>
                <a:rPr lang="en-US" sz="1600" b="1" baseline="-25000" dirty="0" smtClean="0">
                  <a:solidFill>
                    <a:srgbClr val="00B050"/>
                  </a:solidFill>
                </a:rPr>
                <a:t>2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CO</a:t>
              </a:r>
              <a:r>
                <a:rPr lang="en-US" sz="1600" b="1" baseline="-25000" dirty="0" smtClean="0">
                  <a:solidFill>
                    <a:srgbClr val="00B050"/>
                  </a:solidFill>
                </a:rPr>
                <a:t>3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 [Surfactant-Free Samples]</a:t>
              </a:r>
            </a:p>
            <a:p>
              <a:r>
                <a:rPr lang="en-US" b="1" dirty="0" smtClean="0">
                  <a:solidFill>
                    <a:srgbClr val="0070C0"/>
                  </a:solidFill>
                </a:rPr>
                <a:t>       0       0.5        1.0      1.5       </a:t>
              </a:r>
              <a:r>
                <a:rPr lang="en-US" b="1" dirty="0" smtClean="0">
                  <a:solidFill>
                    <a:srgbClr val="FF0000"/>
                  </a:solidFill>
                </a:rPr>
                <a:t>2.0</a:t>
              </a:r>
              <a:r>
                <a:rPr lang="en-US" b="1" dirty="0" smtClean="0">
                  <a:solidFill>
                    <a:srgbClr val="0070C0"/>
                  </a:solidFill>
                </a:rPr>
                <a:t>       </a:t>
              </a:r>
              <a:r>
                <a:rPr lang="en-US" b="1" dirty="0" smtClean="0">
                  <a:solidFill>
                    <a:srgbClr val="FF0000"/>
                  </a:solidFill>
                </a:rPr>
                <a:t>2.5</a:t>
              </a:r>
              <a:r>
                <a:rPr lang="en-US" b="1" dirty="0" smtClean="0">
                  <a:solidFill>
                    <a:srgbClr val="0070C0"/>
                  </a:solidFill>
                </a:rPr>
                <a:t>       3.0         3.5       4.0       4.5         5.0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600" y="5885575"/>
              <a:ext cx="6047232" cy="412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/>
                <a:t>Red arrow to indicate possible phase transition from O/W to W/O microemulsion</a:t>
              </a:r>
            </a:p>
            <a:p>
              <a:endParaRPr lang="en-US" sz="1200" b="1" i="1" dirty="0"/>
            </a:p>
          </p:txBody>
        </p:sp>
        <p:sp>
          <p:nvSpPr>
            <p:cNvPr id="14" name="Up Arrow 13"/>
            <p:cNvSpPr/>
            <p:nvPr/>
          </p:nvSpPr>
          <p:spPr>
            <a:xfrm>
              <a:off x="4274897" y="1412562"/>
              <a:ext cx="37868" cy="4563636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3315</TotalTime>
  <Words>1245</Words>
  <Application>Microsoft Office PowerPoint</Application>
  <PresentationFormat>On-screen Show (4:3)</PresentationFormat>
  <Paragraphs>259</Paragraphs>
  <Slides>25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ghirasaki</cp:lastModifiedBy>
  <cp:revision>516</cp:revision>
  <dcterms:created xsi:type="dcterms:W3CDTF">2006-08-16T00:00:00Z</dcterms:created>
  <dcterms:modified xsi:type="dcterms:W3CDTF">2013-05-08T16:45:18Z</dcterms:modified>
</cp:coreProperties>
</file>